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65" r:id="rId2"/>
    <p:sldId id="370" r:id="rId3"/>
    <p:sldId id="391" r:id="rId4"/>
    <p:sldId id="373" r:id="rId5"/>
    <p:sldId id="374" r:id="rId6"/>
    <p:sldId id="375" r:id="rId7"/>
    <p:sldId id="376" r:id="rId8"/>
    <p:sldId id="371" r:id="rId9"/>
    <p:sldId id="378" r:id="rId10"/>
    <p:sldId id="379" r:id="rId11"/>
    <p:sldId id="380" r:id="rId12"/>
    <p:sldId id="382" r:id="rId13"/>
    <p:sldId id="381" r:id="rId14"/>
    <p:sldId id="377" r:id="rId15"/>
    <p:sldId id="384" r:id="rId16"/>
    <p:sldId id="385" r:id="rId17"/>
    <p:sldId id="386" r:id="rId18"/>
    <p:sldId id="383" r:id="rId19"/>
    <p:sldId id="388" r:id="rId20"/>
    <p:sldId id="389" r:id="rId21"/>
    <p:sldId id="390" r:id="rId22"/>
    <p:sldId id="387" r:id="rId23"/>
    <p:sldId id="392" r:id="rId24"/>
    <p:sldId id="393" r:id="rId25"/>
    <p:sldId id="394" r:id="rId26"/>
    <p:sldId id="395" r:id="rId27"/>
    <p:sldId id="396" r:id="rId28"/>
    <p:sldId id="398" r:id="rId29"/>
    <p:sldId id="397" r:id="rId30"/>
    <p:sldId id="399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95918"/>
  </p:normalViewPr>
  <p:slideViewPr>
    <p:cSldViewPr snapToGrid="0" snapToObjects="1">
      <p:cViewPr varScale="1">
        <p:scale>
          <a:sx n="164" d="100"/>
          <a:sy n="164" d="100"/>
        </p:scale>
        <p:origin x="4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9E1D1-DDF7-5BDD-17FE-1FBBE6677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35C6E-0A9B-5A1D-C093-011C0F459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E455C-4988-739C-18CF-A3D010738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6898B-B0AE-4417-FA64-68789F934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10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15070-12D2-3D8D-E813-31754A01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D7EA9-3CCB-5448-DA13-0473D5546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7F92C-B7F2-DB1D-3E33-6AF4F8205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1759E-8788-5452-A622-817995FF0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22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E4006-FE4D-B1AD-A978-0D55E24F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F73F7-EE85-A8CA-F7BA-B22AA98E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74349-8493-DE5C-B35B-6EAD086FF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3C8A3-0D97-41AA-B5F9-090263A77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6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3EAE2-2A1E-562A-4DFF-713E5F100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A5FC2-7D12-AC9E-8B55-3CCBECC7E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5C890-E596-BEB1-58AA-959173162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EA420-AE02-231D-E8C8-FD3242722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71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868CE-6736-AD5A-3158-B28E5DAC9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DE054F-FA28-A06D-6A87-21D6D3502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CEA37-3AD7-801B-6D98-44A16295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498B4-2946-75E9-7F5B-7B9B84158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79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032E-F03B-9A96-2A33-FB38E60EE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CF5CF-EE9F-AF01-8070-771905F92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017D6-9861-B675-F1B5-4DD3AFEDE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CF8C1-74DD-C1DC-C021-82D9EF858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49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0BE00-BC16-B36B-5F9D-9E0ACFCC2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7A2062-61F7-AA54-002A-0EEC79C0A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79880-4A80-F04D-A0D8-22794213A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7D20A-5B3A-C06F-E755-F9CC2E5AA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1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35F6F-C67A-1DFA-A302-A8C35C58C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73B37-D773-062C-C9FC-26F7E4A92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8170D-B312-20C4-6594-B1ECEF6E4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37E77-CF93-E498-FDB1-25DB839B2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3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0DB5-09CB-EBA5-5C95-79C047644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8005-249E-0C3B-383F-4B77E13D3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EAB35-43B4-6172-F6D9-D4B10F8C8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A29D0-2F04-268D-00DD-330AC3C29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77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649B6-8CF6-EB97-E147-E841D0AFD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856307-8909-46E3-22C6-7346719E0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F9AC2-B219-0041-CC11-52617799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6CBB2-EC2F-EAF6-F292-F2A5158FF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5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DA50-C872-9054-A78F-486E6063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8FB51-68DB-2804-1A3A-84C130F7B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14D91-6823-8888-33C1-5CA44F93E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F13D1-7B96-BE33-7A19-AB2173372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83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3DBF3-2285-D981-AA94-3DF4B3AD8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DA809-BD8C-8B8D-B1AA-C99C66445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3A85-CEF9-7221-E18F-8F709BB2F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9ACD9-51E9-A1F7-B2A4-B8C4C70AE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31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BF209-F79A-319C-A959-4E544565E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CFBA3-4F82-C7C8-FF3E-731D6CFDB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DF1111-05F6-09D6-D8ED-29FFA6F7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7F512-105F-00C9-E96F-E5D92E5CD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18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E7DB0-4A21-0E8B-AAB0-E18A66F3D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0383F-46FF-DADB-37C0-ADAAABDBD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6BCFF-5D20-2C74-8565-B86D9B291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FAC72-3955-6404-4CD3-59BAD9CD0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49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6AC6A-4074-17F1-A4A4-F2EB9B2D6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F3A73-A006-8960-888A-E0B95FA87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1BA7C-1EF1-E51F-4FE7-2C24DA901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74F4D-E714-EF88-9E08-B73BCB979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4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4251-C2A2-A4FD-B43F-40E7BFDCA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9C41B-67BD-8BD7-5C4C-355953E50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17FC9-C649-EFC6-F803-2346638E6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D355-BB36-7672-9EDC-C58292D0F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81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5363-943B-1269-F048-9066B5F1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FBEEE-52B4-B5FF-9982-27FDD3CEA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ECBBB-97E7-4EEF-6CE5-B0162E669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5E4F5-E275-5CB7-1BC6-AD9EA1874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8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61120-5A5E-435B-1BCD-5D1D92D5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134DD-93A2-7CC8-C190-6D5540B35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2D33E-57E4-7DE6-5B30-2BFDFEBA5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F51F5-632C-9569-0BDA-07BE7462CE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42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EDD82-A5A9-D5C9-4EFA-D9C121D57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D3B53-4A63-D0DD-93C4-C16CB054B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705319-C708-5015-E10A-48354E182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9A6FC-44B3-ED57-8726-58861C43D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93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DDC3A-54B9-CE7D-A332-14A79E93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05C99A-38C1-A619-515D-9A35B5CAF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3E1A11-0532-35AA-5C44-71A3BFC95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16C1A-D7EE-6FFA-6EBF-790D24E5D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90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E79F3-C000-69EE-99BE-390ABD21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46A99-2FEF-6B9D-EA29-E24F82315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07C32-D8BA-41C1-AC97-789DD262B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5371C-B536-334B-7756-9AB6798D4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0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114E7-8FF6-28F4-9BF2-12C062BC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9C7FF-6EF3-F54E-C602-7D7DF0A93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A83AFC-A37A-C599-AC40-09633469A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3D7E0-371F-88D5-D28D-F8618F5CA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52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668E-7D13-29A0-CC03-9413D65EA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63EF7-2E74-D2D8-19BB-4789C83A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EE475D-6069-5B6D-C85A-AE3BB7737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50FB2-DC87-1726-ADCB-BD1976200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8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903E2-491D-7CE4-67B3-8D58BC796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648D6-435B-5926-373C-49E7C4157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E4E91-5D0E-8174-92F6-4AF32F659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60C0B-4CAC-88D8-4F46-720AFB37C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7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D514C-18C0-BD40-C0F6-08A2AD03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35D747-31B2-887A-C23E-9A59B5DE8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F7B1C-630A-52B8-50FA-6A2C87059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40594-9F9C-6021-2AF1-7728877EA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6E83A-A1F9-313B-14B7-B19A3CFF3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5359B-4F29-F586-4588-7E4C61395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42ADE4-3061-BE12-1CC5-6C02CDDEE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61F66-52DF-5EB6-C919-A641D9BDE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2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2A14F-51F7-6DAC-8C15-ACE14146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B2C634-F913-57E5-7C6D-9FB128BEF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D57070-461F-4A0B-DB82-7F449B80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6F92B-0A02-72E7-04BA-F7C4A6839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90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E0B55-9AAD-0CD8-C85B-028CCAF3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B83BC-9B2F-4678-EEF4-12FB56430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4221F-B2EF-CE17-AF71-C4D913E0F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7DE4-14C8-8692-04D4-38C53323B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64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01D7D-799E-9560-1A99-1C4BE64A0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BB8EC-732C-F6B0-2D47-8004411BF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2DB7A-BAD6-E6D6-09C9-A76DA9A55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5E769-7FB4-8169-325D-A7B84FB94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xygen.nl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109/ACCESS.2019.2961174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19.296117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19.2961174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19.296117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19.296117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ACCESS.2019.296117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Initial steps with project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7BACF-F8E8-CC6B-F2FD-61F32E581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E5A3BAF-C5BD-EBAF-16F2-2219C63C1C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5978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Code analysis (3)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7EDF035-7368-DFA1-8CA5-3E673FF235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07" y="1024129"/>
            <a:ext cx="3574077" cy="34295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231C3E1-CDAD-B35C-603F-B5F321DE7A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705" y="1471168"/>
            <a:ext cx="3824552" cy="25354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870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4ECC8-1EEB-4E48-C5B6-081700A29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FCDD06-C531-61DA-B3E8-0F576EB77A9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cProfile</a:t>
            </a:r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and </a:t>
            </a:r>
            <a:r>
              <a:rPr lang="en-US" altLang="en-US" sz="45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SnakeViz</a:t>
            </a:r>
            <a:endParaRPr lang="en-US" altLang="en-US" sz="45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9E375-4881-F41D-DDC5-4EA48BB302DD}"/>
              </a:ext>
            </a:extLst>
          </p:cNvPr>
          <p:cNvSpPr/>
          <p:nvPr/>
        </p:nvSpPr>
        <p:spPr>
          <a:xfrm>
            <a:off x="539598" y="1137837"/>
            <a:ext cx="7936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9F558-11F5-E284-FDC4-AD9928011B59}"/>
              </a:ext>
            </a:extLst>
          </p:cNvPr>
          <p:cNvSpPr/>
          <p:nvPr/>
        </p:nvSpPr>
        <p:spPr>
          <a:xfrm>
            <a:off x="691998" y="1109931"/>
            <a:ext cx="79367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pip install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snakeviz</a:t>
            </a:r>
            <a:endParaRPr lang="en-US" sz="1600" dirty="0">
              <a:solidFill>
                <a:srgbClr val="000000"/>
              </a:solidFill>
              <a:latin typeface="Monaco" pitchFamily="2" charset="77"/>
              <a:ea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python3 -m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cProfile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 -o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output.prof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qr_recognizer.py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qr.png</a:t>
            </a:r>
            <a:endParaRPr lang="en-US" sz="1600" dirty="0">
              <a:solidFill>
                <a:srgbClr val="000000"/>
              </a:solidFill>
              <a:latin typeface="Monaco" pitchFamily="2" charset="77"/>
              <a:ea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snakeviz</a:t>
            </a:r>
            <a:r>
              <a:rPr lang="en-US" sz="16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output.prof</a:t>
            </a:r>
            <a:endParaRPr lang="en-US" sz="1600" dirty="0">
              <a:solidFill>
                <a:srgbClr val="000000"/>
              </a:solidFill>
              <a:latin typeface="Monaco" pitchFamily="2" charset="77"/>
              <a:ea typeface="Arial" panose="020B0604020202020204" pitchFamily="34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DB761C-DF28-6370-A479-C4B1AFF895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093" y="2004226"/>
            <a:ext cx="3914557" cy="2493687"/>
          </a:xfrm>
          <a:prstGeom prst="rect">
            <a:avLst/>
          </a:prstGeom>
        </p:spPr>
      </p:pic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D2086BF8-3083-732E-A402-47D8324459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46" y="1999611"/>
            <a:ext cx="4322266" cy="24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2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BF9D-F4C8-C4E8-7218-BCFB8DF2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C0AF0E-7D86-D0B6-18F3-EE8B8C2B3EE2}"/>
              </a:ext>
            </a:extLst>
          </p:cNvPr>
          <p:cNvSpPr/>
          <p:nvPr/>
        </p:nvSpPr>
        <p:spPr>
          <a:xfrm>
            <a:off x="539598" y="1137837"/>
            <a:ext cx="7936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7E4C99F-4207-7D01-BDD2-9300112F92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265" y="652398"/>
            <a:ext cx="6617469" cy="3838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CE4F54-D974-670D-67FB-98C0834E4DBF}"/>
              </a:ext>
            </a:extLst>
          </p:cNvPr>
          <p:cNvSpPr/>
          <p:nvPr/>
        </p:nvSpPr>
        <p:spPr>
          <a:xfrm>
            <a:off x="1120463" y="987787"/>
            <a:ext cx="4494726" cy="575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5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CE4B3-6433-4A32-B542-781C1CCE8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D78D77-8657-4756-A77A-B2138AB4C7FB}"/>
              </a:ext>
            </a:extLst>
          </p:cNvPr>
          <p:cNvSpPr/>
          <p:nvPr/>
        </p:nvSpPr>
        <p:spPr>
          <a:xfrm>
            <a:off x="539598" y="1137837"/>
            <a:ext cx="7936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F45B3B5-A986-8CF2-0366-1F43AF5305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663" y="3366047"/>
            <a:ext cx="5536673" cy="127923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4BFCF0-4C5F-8BEC-D0EE-D1482F7676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056" y="570617"/>
            <a:ext cx="6721887" cy="27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7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F75E7-44BC-85CB-EAE1-7C75A301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C639C55-E340-2B01-1053-4DB004E05E8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line_profiler</a:t>
            </a:r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2A62AA-B214-A1DB-4C89-7E98A59C8A09}"/>
              </a:ext>
            </a:extLst>
          </p:cNvPr>
          <p:cNvSpPr/>
          <p:nvPr/>
        </p:nvSpPr>
        <p:spPr>
          <a:xfrm>
            <a:off x="539598" y="1137837"/>
            <a:ext cx="7936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kernprof</a:t>
            </a:r>
            <a:r>
              <a:rPr lang="en-US" sz="14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 -l </a:t>
            </a:r>
            <a:r>
              <a:rPr lang="en-US" sz="14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q_learning_profiling.py</a:t>
            </a:r>
            <a:endParaRPr lang="en-US" sz="1400" dirty="0">
              <a:solidFill>
                <a:srgbClr val="000000"/>
              </a:solidFill>
              <a:latin typeface="Monaco" pitchFamily="2" charset="77"/>
              <a:ea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python3 -m </a:t>
            </a:r>
            <a:r>
              <a:rPr lang="en-US" sz="14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line_profiler</a:t>
            </a:r>
            <a:r>
              <a:rPr lang="en-US" sz="14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 -</a:t>
            </a:r>
            <a:r>
              <a:rPr lang="en-US" sz="14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rmt</a:t>
            </a:r>
            <a:r>
              <a:rPr lang="en-US" sz="14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 "</a:t>
            </a:r>
            <a:r>
              <a:rPr lang="en-US" sz="1400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q_learning_profiling.py.lprof</a:t>
            </a:r>
            <a:r>
              <a:rPr lang="en-US" sz="14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"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AEB156E-A61A-64C9-F4DE-B41AA1DC59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038" y="1764517"/>
            <a:ext cx="4198514" cy="3081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5953344-DA7A-A5FC-D4BA-832AFDD3B3E0}"/>
              </a:ext>
            </a:extLst>
          </p:cNvPr>
          <p:cNvSpPr/>
          <p:nvPr/>
        </p:nvSpPr>
        <p:spPr>
          <a:xfrm>
            <a:off x="1903853" y="1854626"/>
            <a:ext cx="553791" cy="20638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40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B9370-7C5D-2B36-AD31-844EDE721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8860A52-C39D-51B1-D722-840D208D83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58333"/>
            <a:ext cx="7772400" cy="38268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85061A-1F6B-3C62-36DA-96A488535EDB}"/>
              </a:ext>
            </a:extLst>
          </p:cNvPr>
          <p:cNvSpPr/>
          <p:nvPr/>
        </p:nvSpPr>
        <p:spPr>
          <a:xfrm>
            <a:off x="3232597" y="978794"/>
            <a:ext cx="708338" cy="3631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17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A5788-7EFF-6940-7AD3-E8525D72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D6647D-FA6C-F073-EA26-103EC2C45C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48" y="599798"/>
            <a:ext cx="3609959" cy="280473"/>
          </a:xfrm>
          <a:prstGeom prst="rect">
            <a:avLst/>
          </a:prstGeom>
        </p:spPr>
      </p:pic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75BB4ED-0FB8-9E87-9D1C-6E3CC64AC0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48" y="890431"/>
            <a:ext cx="8623903" cy="36267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237BFF-5CA7-5175-735D-39DA147FBCF8}"/>
              </a:ext>
            </a:extLst>
          </p:cNvPr>
          <p:cNvSpPr/>
          <p:nvPr/>
        </p:nvSpPr>
        <p:spPr>
          <a:xfrm>
            <a:off x="2408349" y="788903"/>
            <a:ext cx="708338" cy="3825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F9F6E-329C-335D-936D-3A9D97BD3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4FE0F-2178-9A3A-526E-ECF5762B04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950" y="606566"/>
            <a:ext cx="6874099" cy="39303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AA3E1B-0EED-7360-3011-C3228F9817D4}"/>
              </a:ext>
            </a:extLst>
          </p:cNvPr>
          <p:cNvSpPr/>
          <p:nvPr/>
        </p:nvSpPr>
        <p:spPr>
          <a:xfrm>
            <a:off x="3387144" y="927280"/>
            <a:ext cx="528033" cy="3721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9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57147-EB04-C284-19F2-6ECFB44D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007D32F-9B02-7820-9EA1-4F2B112FFBD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Pycallgraph2: Dynamic Call Graph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B3DF4-1804-3C3B-0DDD-51C1CEF2A45A}"/>
              </a:ext>
            </a:extLst>
          </p:cNvPr>
          <p:cNvSpPr/>
          <p:nvPr/>
        </p:nvSpPr>
        <p:spPr>
          <a:xfrm>
            <a:off x="539598" y="1137837"/>
            <a:ext cx="79367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Requires </a:t>
            </a:r>
            <a:r>
              <a:rPr lang="en-US" sz="1400" dirty="0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pycallgraph2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en-US" sz="1400" dirty="0" err="1">
                <a:solidFill>
                  <a:srgbClr val="000000"/>
                </a:solidFill>
                <a:latin typeface="Monaco" pitchFamily="2" charset="77"/>
              </a:rPr>
              <a:t>graphviz</a:t>
            </a:r>
            <a:endParaRPr lang="en-US" sz="1400" dirty="0">
              <a:solidFill>
                <a:srgbClr val="000000"/>
              </a:solidFill>
              <a:latin typeface="Monaco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Monaco" pitchFamily="2" charset="77"/>
              </a:rPr>
              <a:t>pycallgraph</a:t>
            </a:r>
            <a:r>
              <a:rPr lang="en-US" sz="14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aco" pitchFamily="2" charset="77"/>
              </a:rPr>
              <a:t>graphviz</a:t>
            </a:r>
            <a:r>
              <a:rPr lang="en-US" sz="1400" dirty="0">
                <a:solidFill>
                  <a:srgbClr val="000000"/>
                </a:solidFill>
                <a:latin typeface="Monaco" pitchFamily="2" charset="77"/>
              </a:rPr>
              <a:t> --output-file </a:t>
            </a:r>
            <a:r>
              <a:rPr lang="en-US" sz="1400" dirty="0" err="1">
                <a:solidFill>
                  <a:srgbClr val="000000"/>
                </a:solidFill>
                <a:latin typeface="Monaco" pitchFamily="2" charset="77"/>
              </a:rPr>
              <a:t>output.png</a:t>
            </a:r>
            <a:r>
              <a:rPr lang="en-US" sz="140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aco" pitchFamily="2" charset="77"/>
              </a:rPr>
              <a:t>q_learning_orig.py</a:t>
            </a:r>
            <a:endParaRPr lang="en-US" sz="1400" dirty="0">
              <a:solidFill>
                <a:srgbClr val="000000"/>
              </a:solidFill>
              <a:latin typeface="Monaco" pitchFamily="2" charset="77"/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45FA4B7C-7412-81BD-AE50-3538829D47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91" y="1831726"/>
            <a:ext cx="7772400" cy="263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6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88835-0162-4B66-7702-D6A9D8518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8A2938-B877-DE1B-D6CE-A648C51F21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004" y="510654"/>
            <a:ext cx="4267992" cy="41221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37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828E-1BA7-1BE2-D2C1-3CE32139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20AE792-6D66-9A9C-27BC-C6F15116CD8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Goal: get you started (if you are stuck)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20CE5-0B5A-C6F8-1CC5-CDBE98E15AA3}"/>
              </a:ext>
            </a:extLst>
          </p:cNvPr>
          <p:cNvSpPr/>
          <p:nvPr/>
        </p:nvSpPr>
        <p:spPr>
          <a:xfrm>
            <a:off x="539598" y="1137837"/>
            <a:ext cx="81619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Pick an interesting code/workload. E.g., see examples: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QR code recognition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Reinforcement learning 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FrozenLake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problem)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DeepSpeech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(speech-to-text engine, pre-trained)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Analyze and benchmark the code to identify possible bottlenecks.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Determine total execution time = baseline for HW/SW comparison.</a:t>
            </a:r>
          </a:p>
        </p:txBody>
      </p:sp>
    </p:spTree>
    <p:extLst>
      <p:ext uri="{BB962C8B-B14F-4D97-AF65-F5344CB8AC3E}">
        <p14:creationId xmlns:p14="http://schemas.microsoft.com/office/powerpoint/2010/main" val="688841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954C4-024F-A8A8-3FE1-70E6CC63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586900-72CA-A30D-2C69-00618E6407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00076"/>
            <a:ext cx="7772400" cy="4143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D68E62-E315-936A-C2E6-6725A3BDCD19}"/>
              </a:ext>
            </a:extLst>
          </p:cNvPr>
          <p:cNvSpPr/>
          <p:nvPr/>
        </p:nvSpPr>
        <p:spPr>
          <a:xfrm>
            <a:off x="4754880" y="1564640"/>
            <a:ext cx="180848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90515D-DF20-97C7-3962-7BFB24433176}"/>
              </a:ext>
            </a:extLst>
          </p:cNvPr>
          <p:cNvSpPr/>
          <p:nvPr/>
        </p:nvSpPr>
        <p:spPr>
          <a:xfrm>
            <a:off x="4754880" y="1808480"/>
            <a:ext cx="180848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0CB5C-A05B-9862-78F6-BF8E5E87BF3B}"/>
              </a:ext>
            </a:extLst>
          </p:cNvPr>
          <p:cNvSpPr/>
          <p:nvPr/>
        </p:nvSpPr>
        <p:spPr>
          <a:xfrm>
            <a:off x="4765040" y="3870960"/>
            <a:ext cx="180848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94636B-6069-AFDD-D9A1-69F7F956B7D5}"/>
              </a:ext>
            </a:extLst>
          </p:cNvPr>
          <p:cNvSpPr/>
          <p:nvPr/>
        </p:nvSpPr>
        <p:spPr>
          <a:xfrm>
            <a:off x="4765040" y="4379263"/>
            <a:ext cx="180848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20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28C97-3860-0421-31A4-714097237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59EA22-529D-74D8-3FD3-2606D0315400}"/>
              </a:ext>
            </a:extLst>
          </p:cNvPr>
          <p:cNvSpPr txBox="1"/>
          <p:nvPr/>
        </p:nvSpPr>
        <p:spPr>
          <a:xfrm>
            <a:off x="2286000" y="44736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https://www.doxygen.nl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3418EE-AF72-E22A-8587-4315EFAC20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77309"/>
            <a:ext cx="7772400" cy="37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1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009E3-22B4-FEAA-4435-8316C811D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9CD97F6-1778-8AFE-DCCB-816493D942D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6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Q learning (1)</a:t>
            </a:r>
          </a:p>
        </p:txBody>
      </p:sp>
      <p:pic>
        <p:nvPicPr>
          <p:cNvPr id="4" name="Picture 3" descr="A group of blue squares with pink circles&#10;&#10;AI-generated content may be incorrect.">
            <a:extLst>
              <a:ext uri="{FF2B5EF4-FFF2-40B4-BE49-F238E27FC236}">
                <a16:creationId xmlns:a16="http://schemas.microsoft.com/office/drawing/2014/main" id="{84D1E37F-65F4-684D-A11B-D12EA5E84C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694" y="1030039"/>
            <a:ext cx="4486611" cy="1781569"/>
          </a:xfrm>
          <a:prstGeom prst="rect">
            <a:avLst/>
          </a:prstGeom>
        </p:spPr>
      </p:pic>
      <p:pic>
        <p:nvPicPr>
          <p:cNvPr id="10" name="Picture 9" descr="A diagram of a person's life cycle&#10;&#10;AI-generated content may be incorrect.">
            <a:extLst>
              <a:ext uri="{FF2B5EF4-FFF2-40B4-BE49-F238E27FC236}">
                <a16:creationId xmlns:a16="http://schemas.microsoft.com/office/drawing/2014/main" id="{EE9BCE96-A6CF-2A82-D5D1-BD899A430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774" y="2716206"/>
            <a:ext cx="4445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79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4615C-2757-EE8D-B8F3-021613641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614FB9B-D606-66E1-755D-D5393AF7555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6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Q learning (2)</a:t>
            </a:r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5A21ED7-7E7E-9532-9A17-28AA4BF0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14" y="1030039"/>
            <a:ext cx="4854211" cy="2630170"/>
          </a:xfrm>
          <a:prstGeom prst="rect">
            <a:avLst/>
          </a:prstGeom>
        </p:spPr>
      </p:pic>
      <p:pic>
        <p:nvPicPr>
          <p:cNvPr id="9" name="Picture 8" descr="A diagram of a q table&#10;&#10;AI-generated content may be incorrect.">
            <a:extLst>
              <a:ext uri="{FF2B5EF4-FFF2-40B4-BE49-F238E27FC236}">
                <a16:creationId xmlns:a16="http://schemas.microsoft.com/office/drawing/2014/main" id="{090ABBD2-D470-9469-8A3F-AE21DD75C1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025" y="1084614"/>
            <a:ext cx="3249923" cy="2630170"/>
          </a:xfrm>
          <a:prstGeom prst="rect">
            <a:avLst/>
          </a:prstGeom>
        </p:spPr>
      </p:pic>
      <p:pic>
        <p:nvPicPr>
          <p:cNvPr id="14" name="Picture 13" descr="A diagram of a math problem&#10;&#10;AI-generated content may be incorrect.">
            <a:extLst>
              <a:ext uri="{FF2B5EF4-FFF2-40B4-BE49-F238E27FC236}">
                <a16:creationId xmlns:a16="http://schemas.microsoft.com/office/drawing/2014/main" id="{74DE3192-8F89-D89D-81EC-39279626A83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159" y="3714784"/>
            <a:ext cx="4236535" cy="14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0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16FC3-CFA5-0BB3-AF5A-93065B3E8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8DBAC29-870A-602B-87B2-D60B5A3BE21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6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Q learning (3)</a:t>
            </a:r>
          </a:p>
        </p:txBody>
      </p:sp>
      <p:pic>
        <p:nvPicPr>
          <p:cNvPr id="4" name="Picture 3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0929785C-C48E-F2E8-6AE6-D54FF717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079" y="1146916"/>
            <a:ext cx="5219111" cy="3430889"/>
          </a:xfrm>
          <a:prstGeom prst="rect">
            <a:avLst/>
          </a:prstGeom>
        </p:spPr>
      </p:pic>
      <p:pic>
        <p:nvPicPr>
          <p:cNvPr id="3" name="Picture 2" descr="A table with numbers and arrows&#10;&#10;AI-generated content may be incorrect.">
            <a:extLst>
              <a:ext uri="{FF2B5EF4-FFF2-40B4-BE49-F238E27FC236}">
                <a16:creationId xmlns:a16="http://schemas.microsoft.com/office/drawing/2014/main" id="{FD866C80-60D1-C9F9-4136-F1210C524A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88" y="1071949"/>
            <a:ext cx="2380292" cy="2448560"/>
          </a:xfrm>
          <a:prstGeom prst="rect">
            <a:avLst/>
          </a:prstGeom>
        </p:spPr>
      </p:pic>
      <p:pic>
        <p:nvPicPr>
          <p:cNvPr id="5" name="Picture 4" descr="A group of blue squares with pink circles&#10;&#10;AI-generated content may be incorrect.">
            <a:extLst>
              <a:ext uri="{FF2B5EF4-FFF2-40B4-BE49-F238E27FC236}">
                <a16:creationId xmlns:a16="http://schemas.microsoft.com/office/drawing/2014/main" id="{C5AB15FB-03A0-210C-EC20-8386992009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89" y="3562420"/>
            <a:ext cx="2380292" cy="9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2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6941C-FC13-3C86-ACEA-BC51320AD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83659F0-2E7E-DF31-66B8-D57D1DC1743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6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Efficient HW Q learning implementation</a:t>
            </a:r>
          </a:p>
        </p:txBody>
      </p:sp>
      <p:pic>
        <p:nvPicPr>
          <p:cNvPr id="7" name="Picture 6" descr="A document with text on it&#10;&#10;AI-generated content may be incorrect.">
            <a:extLst>
              <a:ext uri="{FF2B5EF4-FFF2-40B4-BE49-F238E27FC236}">
                <a16:creationId xmlns:a16="http://schemas.microsoft.com/office/drawing/2014/main" id="{5DC8D001-57F1-0E68-345B-C2467459F8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298" y="1234438"/>
            <a:ext cx="2193418" cy="30327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diagram of a machine&#10;&#10;AI-generated content may be incorrect.">
            <a:extLst>
              <a:ext uri="{FF2B5EF4-FFF2-40B4-BE49-F238E27FC236}">
                <a16:creationId xmlns:a16="http://schemas.microsoft.com/office/drawing/2014/main" id="{FC73E0AC-A300-3E9F-5930-E6038C63A3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567" y="1269225"/>
            <a:ext cx="3733425" cy="2440714"/>
          </a:xfrm>
          <a:prstGeom prst="rect">
            <a:avLst/>
          </a:prstGeom>
        </p:spPr>
      </p:pic>
      <p:pic>
        <p:nvPicPr>
          <p:cNvPr id="11" name="Picture 10" descr="A diagram of a robot&#10;&#10;AI-generated content may be incorrect.">
            <a:extLst>
              <a:ext uri="{FF2B5EF4-FFF2-40B4-BE49-F238E27FC236}">
                <a16:creationId xmlns:a16="http://schemas.microsoft.com/office/drawing/2014/main" id="{75285831-E4B2-3A66-DD96-0A334ABA12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2574" y="1186756"/>
            <a:ext cx="2185614" cy="1527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B2B4E-D76C-BB6E-C745-C424DD05D3A5}"/>
              </a:ext>
            </a:extLst>
          </p:cNvPr>
          <p:cNvSpPr txBox="1"/>
          <p:nvPr/>
        </p:nvSpPr>
        <p:spPr>
          <a:xfrm>
            <a:off x="2357120" y="44239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https://doi.org/10.1109/ACCESS.2019.2961174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EBE17B-7E67-25EC-B31F-38BD20F44225}"/>
              </a:ext>
            </a:extLst>
          </p:cNvPr>
          <p:cNvSpPr txBox="1"/>
          <p:nvPr/>
        </p:nvSpPr>
        <p:spPr>
          <a:xfrm>
            <a:off x="6068290" y="3792107"/>
            <a:ext cx="197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</a:t>
            </a:r>
            <a:r>
              <a:rPr lang="en-US" baseline="30000" dirty="0">
                <a:solidFill>
                  <a:srgbClr val="FF0000"/>
                </a:solidFill>
              </a:rPr>
              <a:t>-1</a:t>
            </a:r>
            <a:r>
              <a:rPr lang="en-US" dirty="0">
                <a:solidFill>
                  <a:srgbClr val="FF0000"/>
                </a:solidFill>
              </a:rPr>
              <a:t> = delay registers</a:t>
            </a:r>
          </a:p>
        </p:txBody>
      </p:sp>
      <p:pic>
        <p:nvPicPr>
          <p:cNvPr id="16" name="Picture 15" descr="A text on a piece of paper&#10;&#10;AI-generated content may be incorrect.">
            <a:extLst>
              <a:ext uri="{FF2B5EF4-FFF2-40B4-BE49-F238E27FC236}">
                <a16:creationId xmlns:a16="http://schemas.microsoft.com/office/drawing/2014/main" id="{4F7294C4-FE78-E216-2D6D-A479EC573E7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194" y="2752059"/>
            <a:ext cx="2348373" cy="102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70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698EB-B285-F2EC-6307-4C0E16C25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A80FC67-2BBE-A5DE-95BB-3DF1B894E1C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6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Efficient HW Q learning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C1B7E-4471-7121-D399-82CBF8BB657B}"/>
              </a:ext>
            </a:extLst>
          </p:cNvPr>
          <p:cNvSpPr txBox="1"/>
          <p:nvPr/>
        </p:nvSpPr>
        <p:spPr>
          <a:xfrm>
            <a:off x="2357120" y="44239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https://doi.org/10.1109/ACCESS.2019.2961174</a:t>
            </a:r>
            <a:r>
              <a:rPr lang="en-US" sz="1400" dirty="0"/>
              <a:t> </a:t>
            </a:r>
          </a:p>
        </p:txBody>
      </p:sp>
      <p:pic>
        <p:nvPicPr>
          <p:cNvPr id="4" name="Picture 3" descr="A close-up of a paper&#10;&#10;AI-generated content may be incorrect.">
            <a:extLst>
              <a:ext uri="{FF2B5EF4-FFF2-40B4-BE49-F238E27FC236}">
                <a16:creationId xmlns:a16="http://schemas.microsoft.com/office/drawing/2014/main" id="{0CEA9776-3DFF-1B86-78F6-2EF65A4CDE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68" y="1155409"/>
            <a:ext cx="3147129" cy="3176201"/>
          </a:xfrm>
          <a:prstGeom prst="rect">
            <a:avLst/>
          </a:prstGeom>
        </p:spPr>
      </p:pic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06B3138A-565D-2885-7B39-CDEED8F3489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357" y="1018603"/>
            <a:ext cx="5087455" cy="3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76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2F3D5-EE72-A211-C9EA-BBDC394F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14E111F-F399-7D08-ACDA-BE6A763592D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6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Efficient HW Q learning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4C2AA8-C9E8-6B39-4802-D355B10EAA73}"/>
              </a:ext>
            </a:extLst>
          </p:cNvPr>
          <p:cNvSpPr txBox="1"/>
          <p:nvPr/>
        </p:nvSpPr>
        <p:spPr>
          <a:xfrm>
            <a:off x="2357120" y="44239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https://doi.org/10.1109/ACCESS.2019.2961174</a:t>
            </a:r>
            <a:r>
              <a:rPr lang="en-US" sz="1400" dirty="0"/>
              <a:t> </a:t>
            </a:r>
          </a:p>
        </p:txBody>
      </p:sp>
      <p:pic>
        <p:nvPicPr>
          <p:cNvPr id="10" name="Picture 9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7234C754-647A-E092-61B7-445FCC2887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285276"/>
            <a:ext cx="4306570" cy="2751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9DCE44-DCFD-522E-4950-37ED8157DF3C}"/>
              </a:ext>
            </a:extLst>
          </p:cNvPr>
          <p:cNvSpPr txBox="1"/>
          <p:nvPr/>
        </p:nvSpPr>
        <p:spPr>
          <a:xfrm>
            <a:off x="5956530" y="2476185"/>
            <a:ext cx="23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many multipliers?</a:t>
            </a:r>
          </a:p>
        </p:txBody>
      </p:sp>
    </p:spTree>
    <p:extLst>
      <p:ext uri="{BB962C8B-B14F-4D97-AF65-F5344CB8AC3E}">
        <p14:creationId xmlns:p14="http://schemas.microsoft.com/office/powerpoint/2010/main" val="1063921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91D9-2232-1EF0-1D68-00056255A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69EAC07-547F-DD3F-B10C-2CEDCC12764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6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Efficient HW Q learning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53C084-C0C8-4A68-4D7D-3649D32C5878}"/>
              </a:ext>
            </a:extLst>
          </p:cNvPr>
          <p:cNvSpPr txBox="1"/>
          <p:nvPr/>
        </p:nvSpPr>
        <p:spPr>
          <a:xfrm>
            <a:off x="2357120" y="44239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https://doi.org/10.1109/ACCESS.2019.2961174</a:t>
            </a:r>
            <a:r>
              <a:rPr lang="en-US" sz="1400" dirty="0"/>
              <a:t> </a:t>
            </a:r>
          </a:p>
        </p:txBody>
      </p:sp>
      <p:pic>
        <p:nvPicPr>
          <p:cNvPr id="3" name="Picture 2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75F78144-FB01-2B65-4765-99B4CCAD8B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597" y="1225658"/>
            <a:ext cx="4287520" cy="3005179"/>
          </a:xfrm>
          <a:prstGeom prst="rect">
            <a:avLst/>
          </a:prstGeom>
        </p:spPr>
      </p:pic>
      <p:pic>
        <p:nvPicPr>
          <p:cNvPr id="4" name="Picture 3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8A003724-F023-2D3C-74E7-7BD15F840A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35" y="1351402"/>
            <a:ext cx="4306570" cy="2751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1BC085-9F61-443D-6536-9D785C760769}"/>
              </a:ext>
            </a:extLst>
          </p:cNvPr>
          <p:cNvSpPr txBox="1"/>
          <p:nvPr/>
        </p:nvSpPr>
        <p:spPr>
          <a:xfrm>
            <a:off x="5605978" y="2357645"/>
            <a:ext cx="23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many multipliers?</a:t>
            </a:r>
          </a:p>
        </p:txBody>
      </p:sp>
    </p:spTree>
    <p:extLst>
      <p:ext uri="{BB962C8B-B14F-4D97-AF65-F5344CB8AC3E}">
        <p14:creationId xmlns:p14="http://schemas.microsoft.com/office/powerpoint/2010/main" val="4015001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AFD15-2A48-7F61-898E-C08F7B181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359F228-D4F0-0533-F408-DD98E8CC762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6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Efficient HW Q learning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FF7BC-837B-F375-D83A-404951FE60D1}"/>
              </a:ext>
            </a:extLst>
          </p:cNvPr>
          <p:cNvSpPr txBox="1"/>
          <p:nvPr/>
        </p:nvSpPr>
        <p:spPr>
          <a:xfrm>
            <a:off x="2357120" y="44239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https://doi.org/10.1109/ACCESS.2019.2961174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98C5A010-5CEF-43D0-3BA0-4822BB385F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083" y="1030039"/>
            <a:ext cx="3172963" cy="3329652"/>
          </a:xfrm>
          <a:prstGeom prst="rect">
            <a:avLst/>
          </a:prstGeom>
        </p:spPr>
      </p:pic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221374A-48E7-D10B-B352-15417A24A7F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077" y="954378"/>
            <a:ext cx="5087455" cy="3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2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272C6-D36C-5F08-3881-DB91D5CB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2D6B532-142B-20B6-21FA-28F28EE8778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Scale the problems up to understand better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C2D59E-8B27-9D51-4C5E-0DFFB26CC8F0}"/>
              </a:ext>
            </a:extLst>
          </p:cNvPr>
          <p:cNvSpPr/>
          <p:nvPr/>
        </p:nvSpPr>
        <p:spPr>
          <a:xfrm>
            <a:off x="539598" y="1137837"/>
            <a:ext cx="79367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Recognize 1,000, 10,000, 100,000 QR codes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Enlarge the 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  <a:ea typeface="Arial" panose="020B0604020202020204" pitchFamily="34" charset="0"/>
              </a:rPr>
              <a:t>FrozenLake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grid and place and add a fixed percentage of holes in the ice (e.g., 5%): 5x5, 10x10, 50x50, 100x100, 1,000x1,000 …</a:t>
            </a:r>
          </a:p>
        </p:txBody>
      </p:sp>
      <p:pic>
        <p:nvPicPr>
          <p:cNvPr id="4" name="Picture 3" descr="A group of blue squares with pink circles&#10;&#10;AI-generated content may be incorrect.">
            <a:extLst>
              <a:ext uri="{FF2B5EF4-FFF2-40B4-BE49-F238E27FC236}">
                <a16:creationId xmlns:a16="http://schemas.microsoft.com/office/drawing/2014/main" id="{4458C3ED-9FED-A0B8-5A50-C548E17903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694" y="2571750"/>
            <a:ext cx="4486611" cy="17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25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A72E-489B-B929-274B-56F0CB0F9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6ACC55E-3E2E-DC15-EB29-0899A225F41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6569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Efficient HW Q learning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F4453-3FC6-15C8-D6CA-D4E983AFE661}"/>
              </a:ext>
            </a:extLst>
          </p:cNvPr>
          <p:cNvSpPr txBox="1"/>
          <p:nvPr/>
        </p:nvSpPr>
        <p:spPr>
          <a:xfrm>
            <a:off x="2357120" y="44239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https://doi.org/10.1109/ACCESS.2019.2961174</a:t>
            </a:r>
            <a:r>
              <a:rPr lang="en-US" sz="1400" dirty="0"/>
              <a:t> </a:t>
            </a:r>
          </a:p>
        </p:txBody>
      </p:sp>
      <p:pic>
        <p:nvPicPr>
          <p:cNvPr id="6" name="Picture 5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7DD574C4-1B6D-9A9C-7132-6054C89D6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20" y="1196627"/>
            <a:ext cx="3513516" cy="3060700"/>
          </a:xfrm>
          <a:prstGeom prst="rect">
            <a:avLst/>
          </a:prstGeom>
        </p:spPr>
      </p:pic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BCA2D27-D6AB-2C1A-4FD9-5D3DD19E9B2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14" y="1625456"/>
            <a:ext cx="4153986" cy="189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0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60EE-3555-E778-2660-C3023D27A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2481190-60D2-E5F3-E0DB-A624A58D515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2979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Total execution time (1)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3BFADEB-26CB-3888-F295-0C7BD90A51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422" y="994139"/>
            <a:ext cx="3877442" cy="2860515"/>
          </a:xfrm>
          <a:prstGeom prst="rect">
            <a:avLst/>
          </a:prstGeom>
        </p:spPr>
      </p:pic>
      <p:pic>
        <p:nvPicPr>
          <p:cNvPr id="6" name="Picture 5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44FD92BE-3DCF-15F0-7B1F-DBC664CD2B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36" y="994140"/>
            <a:ext cx="4411740" cy="2860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FEC513-2D45-188D-CB97-3D75988E0D69}"/>
              </a:ext>
            </a:extLst>
          </p:cNvPr>
          <p:cNvSpPr txBox="1"/>
          <p:nvPr/>
        </p:nvSpPr>
        <p:spPr>
          <a:xfrm>
            <a:off x="0" y="388775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Google Sans"/>
              </a:rPr>
              <a:t>For more precise timing, especially for short durations, </a:t>
            </a:r>
            <a:r>
              <a:rPr lang="en-US" sz="1400" b="0" i="0" dirty="0" err="1">
                <a:effectLst/>
                <a:latin typeface="Monaco" pitchFamily="2" charset="77"/>
              </a:rPr>
              <a:t>time.perf_counter</a:t>
            </a:r>
            <a:r>
              <a:rPr lang="en-US" sz="1400" b="0" i="0" dirty="0">
                <a:effectLst/>
                <a:latin typeface="Monaco" pitchFamily="2" charset="77"/>
              </a:rPr>
              <a:t>() </a:t>
            </a:r>
            <a:r>
              <a:rPr lang="en-US" sz="1600" b="0" i="0" dirty="0">
                <a:effectLst/>
                <a:latin typeface="Google Sans"/>
              </a:rPr>
              <a:t>is recommended. It provides the highest available resolution to measure a short duration.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494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A7A06-659D-88E3-6D14-04A4472C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2EA34CF-34FE-C82E-64CF-1F809138D37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2979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Total execution time 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2A0F2-8589-AA64-08C0-E4B975A31319}"/>
              </a:ext>
            </a:extLst>
          </p:cNvPr>
          <p:cNvSpPr txBox="1"/>
          <p:nvPr/>
        </p:nvSpPr>
        <p:spPr>
          <a:xfrm>
            <a:off x="0" y="4149360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effectLst/>
                <a:latin typeface="Google Sans"/>
              </a:rPr>
              <a:t>The </a:t>
            </a:r>
            <a:r>
              <a:rPr lang="en-US" sz="1400" b="0" i="0" dirty="0" err="1">
                <a:effectLst/>
                <a:latin typeface="Monaco" pitchFamily="2" charset="77"/>
              </a:rPr>
              <a:t>timeit</a:t>
            </a:r>
            <a:r>
              <a:rPr lang="en-US" sz="1600" b="0" i="0" dirty="0">
                <a:effectLst/>
                <a:latin typeface="Google Sans"/>
              </a:rPr>
              <a:t> module is specifically designed for measuring the execution time of small code snippets.</a:t>
            </a:r>
            <a:endParaRPr lang="en-US" sz="1600" dirty="0"/>
          </a:p>
        </p:txBody>
      </p:sp>
      <p:pic>
        <p:nvPicPr>
          <p:cNvPr id="5" name="Picture 4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BDDF784E-EAA6-2898-BD70-1FB23CB689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055" y="994140"/>
            <a:ext cx="4575890" cy="30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8ECC9-75D8-7BCA-D810-F89D6DF75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448D6DB-892E-83A5-094B-CBA60ADB3C4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2979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Total execution time (3)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BBFF543-0C4B-BE25-2C4E-534D89E5B0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036" y="994140"/>
            <a:ext cx="5689928" cy="36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3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A3273-0A54-115B-D8B9-FC376C46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5F4929E-F6AA-137C-7DC5-F34EAE9A96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45" y="994140"/>
            <a:ext cx="3441642" cy="35817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4C63125-8A31-21E1-1734-DF62FB076A2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2979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Total execution time (4)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041D79-E2A6-43F1-B660-6BA39E8AA8EC}"/>
              </a:ext>
            </a:extLst>
          </p:cNvPr>
          <p:cNvSpPr/>
          <p:nvPr/>
        </p:nvSpPr>
        <p:spPr>
          <a:xfrm>
            <a:off x="677732" y="1463040"/>
            <a:ext cx="989703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47639D16-66CD-6676-6165-9541832E2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16779"/>
            <a:ext cx="4152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1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BBAB6-3132-1FAA-1159-376A4A53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E5F28DA-BB73-AA7D-33D6-6BF23FE448B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5978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Code analysis (1)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368B6F-0588-9D0D-DACD-1BEE8C959F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8" y="1000072"/>
            <a:ext cx="4164388" cy="3519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772D15E-4BE4-322E-C6AA-8B11DA7AB8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416" y="1357618"/>
            <a:ext cx="3897406" cy="18416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58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A59F7-DFC5-F1F4-C258-0CAA002A1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E1770B9-8F60-65FA-87D7-4992EE434CC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5978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Code analysis (2)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DE90C09-A490-0E3E-2CC9-B07CB6B578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54" y="1118794"/>
            <a:ext cx="3821069" cy="33469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F762A0-9BDB-438B-9E88-0C911E06DE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409251"/>
            <a:ext cx="4135418" cy="20677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80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8028</TotalTime>
  <Words>476</Words>
  <Application>Microsoft Macintosh PowerPoint</Application>
  <PresentationFormat>On-screen Show (16:9)</PresentationFormat>
  <Paragraphs>85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ＭＳ Ｐゴシック</vt:lpstr>
      <vt:lpstr>Arial</vt:lpstr>
      <vt:lpstr>Calibri</vt:lpstr>
      <vt:lpstr>Calibri Light</vt:lpstr>
      <vt:lpstr>Google Sans</vt:lpstr>
      <vt:lpstr>Monaco</vt:lpstr>
      <vt:lpstr>Times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332</cp:revision>
  <cp:lastPrinted>2025-03-31T15:23:03Z</cp:lastPrinted>
  <dcterms:created xsi:type="dcterms:W3CDTF">2020-09-27T22:07:31Z</dcterms:created>
  <dcterms:modified xsi:type="dcterms:W3CDTF">2025-08-14T17:03:23Z</dcterms:modified>
</cp:coreProperties>
</file>